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9" r:id="rId7"/>
    <p:sldId id="270" r:id="rId8"/>
    <p:sldId id="264" r:id="rId9"/>
    <p:sldId id="265" r:id="rId10"/>
    <p:sldId id="266" r:id="rId11"/>
    <p:sldId id="268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38"/>
    <p:restoredTop sz="94637"/>
  </p:normalViewPr>
  <p:slideViewPr>
    <p:cSldViewPr snapToGrid="0" snapToObjects="1">
      <p:cViewPr varScale="1">
        <p:scale>
          <a:sx n="108" d="100"/>
          <a:sy n="108" d="100"/>
        </p:scale>
        <p:origin x="5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tiff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tiff>
</file>

<file path=ppt/media/image2.tiff>
</file>

<file path=ppt/media/image20.png>
</file>

<file path=ppt/media/image21.tiff>
</file>

<file path=ppt/media/image22.tiff>
</file>

<file path=ppt/media/image23.tiff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tiff>
</file>

<file path=ppt/media/image30.png>
</file>

<file path=ppt/media/image31.sv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07DCB-A45D-1B4E-98C2-2AE6E5CA6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8B441C-6E17-1B46-B55D-8A2BAE35FE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CC4AE-29B2-A64C-9736-6643612F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BE22F-D41F-C044-88B1-80DD2DEE1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C01F0-CF26-6148-9AE0-AC597F9D4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629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001DE-FB54-5846-8CA4-E63AF4CAC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4276E8-05ED-DF48-AD05-33A2A937E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738DA-84EE-8E42-B70D-F7C74EE77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FC71E4-C011-B74D-8DE0-96F313B21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FF1CA-3134-FE46-B9EA-7392718A8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96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AE95FB-E644-8B46-919F-3ABFFFD309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24E7F5-EEA2-484C-A426-A53AF45185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281661-7BEB-E54F-A5E1-624A6ADF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C608D-8B33-FC4F-8EB3-F100B1ECD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9B71D-72C4-9540-888C-7137F32DA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653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BC950-E92C-DD4D-A79E-7A6550B3F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BC550-F384-C04D-8149-19A971829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5E5906-F73C-0B4A-B19B-14137E394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1E946-04FE-CE43-B7D2-546E37912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6C75D-2B15-D94E-84EB-48F746B7F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831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11E36-84EF-5A4D-B84B-B69E97D3B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14A1FE-541A-5D45-A3CA-A59B2EFD6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FED25A-E1A0-5F45-A1E6-F7AC93F3C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85870C-AE98-B844-80BA-3A97C1404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A776B-7D9F-B842-848F-2B0537832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69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0CD75-4E5C-494F-BC3A-3DE71CA53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241BB-3131-FA48-8CD4-8161B87DBF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DB360-51D8-224B-A992-6408258881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2902F8-650F-3241-B17A-0F6751127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7295A-62E4-6647-8B67-82ACEAF85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C6F10-D112-424F-909D-77BA577D4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577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08316-B226-304F-9DF1-26CE1239E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42BE87-1F33-A641-8085-D4A05191C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08F444-CA5D-5543-9190-8E1E2957EB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9E9DD-03D5-E243-A13F-85AB6C1990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794010-05BD-7A49-B649-6F0273C3E1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CBAF17-EFEA-D042-8CC9-DC228A931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F7AF6A-33AB-264D-B65E-68E699C4F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4132E8-D471-7C41-B3AC-FC258B963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618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B34D3D-07C7-854B-8F8F-044A8DA35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14D2C7-66D4-D446-8267-330BFC767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D2B7AF-3CD2-3D42-990E-790952F08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50C05F-7D48-6645-9885-E286AD9D0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109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77A846-AF19-964E-A135-D8D41BC6F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EEC15B-AB7D-CE4A-A556-D0C5278DE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D85D0C-FC1E-684F-890B-632640C11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817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D24AA-C469-3D43-B85B-E5CFA59A1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14906-F5E3-DC43-A27C-2D7008EB6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A9E425-82F4-9842-B9D6-365D0CA2A3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E0A1B-7719-B44B-9072-6E73E6B4F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30A2E8-E988-F348-9208-2628B77AB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A42E6-0EDC-964A-ADC2-58883882D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854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9DEDB-184B-BF40-8E11-AEAF92C83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957E35-91EB-3B47-8FD8-C9518FBF5E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FAD2C6-D970-D345-86E7-7615576A43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D3BAC1-C0EA-5E48-8916-847BF2C3D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796235-11C8-244C-8AEE-3909B015E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5A4A28-EF5C-8E4E-99BB-5E5737CBF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366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826B81-C26F-8D4B-B973-DE9631C71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CC2E4-81BB-D243-8FC8-4B0FDE3F43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681C9-17B7-8740-A84F-2238649AE8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3F199-B1EA-AF44-AF68-1B10128D0255}" type="datetimeFigureOut">
              <a:rPr lang="en-US" smtClean="0"/>
              <a:t>1/11/19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461630-91E4-A345-B3BD-B140F962CB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A16E9-BA1A-1946-A479-E390444465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3FA18-440F-704B-82B3-129E1BA700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290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hyperlink" Target="https://files.slack.com/files-pri/TEEKBHY1Y-FFBLUKT3M/image.png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A3E08-FC0E-5644-A9BB-7561BF8C1D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WomenTechWomenYes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</a:t>
            </a:r>
            <a:r>
              <a:rPr lang="en-US" b="1" dirty="0">
                <a:solidFill>
                  <a:srgbClr val="FF0000"/>
                </a:solidFill>
              </a:rPr>
              <a:t>WTWY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Summer Gala 2019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5AB411-6E41-FF49-A4F9-E92366321B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65948" y="3931820"/>
            <a:ext cx="7460105" cy="2064245"/>
          </a:xfrm>
        </p:spPr>
        <p:txBody>
          <a:bodyPr>
            <a:noAutofit/>
          </a:bodyPr>
          <a:lstStyle/>
          <a:p>
            <a:r>
              <a:rPr lang="en-US" sz="3000" b="1" dirty="0"/>
              <a:t>Presenters</a:t>
            </a:r>
          </a:p>
          <a:p>
            <a:r>
              <a:rPr lang="en-US" sz="3000" dirty="0"/>
              <a:t>Stephen </a:t>
            </a:r>
            <a:r>
              <a:rPr lang="en-US" sz="3000" dirty="0" err="1"/>
              <a:t>Ilhardt</a:t>
            </a:r>
            <a:endParaRPr lang="en-US" sz="3000" dirty="0"/>
          </a:p>
          <a:p>
            <a:r>
              <a:rPr lang="en-US" sz="3000" dirty="0"/>
              <a:t>Maxwell Clarke</a:t>
            </a:r>
          </a:p>
          <a:p>
            <a:r>
              <a:rPr lang="en-US" sz="3000" dirty="0"/>
              <a:t>Max Barry</a:t>
            </a:r>
          </a:p>
        </p:txBody>
      </p:sp>
    </p:spTree>
    <p:extLst>
      <p:ext uri="{BB962C8B-B14F-4D97-AF65-F5344CB8AC3E}">
        <p14:creationId xmlns:p14="http://schemas.microsoft.com/office/powerpoint/2010/main" val="20327966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3975900-5E06-BB41-9C76-7C5FF12670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54244" y="662939"/>
            <a:ext cx="8666650" cy="5777766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3D7807E-3BC7-DA4F-8C07-C8B92447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1404139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750FD-CD73-5C47-8DB6-F236A7AB1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D0BC86C-6AFD-7245-99EB-E6D6E1DAB8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40833" y="1517923"/>
            <a:ext cx="7110335" cy="4740224"/>
          </a:xfrm>
        </p:spPr>
      </p:pic>
    </p:spTree>
    <p:extLst>
      <p:ext uri="{BB962C8B-B14F-4D97-AF65-F5344CB8AC3E}">
        <p14:creationId xmlns:p14="http://schemas.microsoft.com/office/powerpoint/2010/main" val="1422706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AE958-B8D2-4143-9260-7C21AB350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B4EF8D0-55A6-294F-8F6D-40D8F28640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47750" y="2747592"/>
            <a:ext cx="5248244" cy="3498829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D05ABBA-DE21-5241-9B3B-4F228C06B7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08913" y="2747592"/>
            <a:ext cx="5408561" cy="360570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2C58EBD-D18C-4544-B729-150E42829CE9}"/>
              </a:ext>
            </a:extLst>
          </p:cNvPr>
          <p:cNvSpPr txBox="1"/>
          <p:nvPr/>
        </p:nvSpPr>
        <p:spPr>
          <a:xfrm>
            <a:off x="1681394" y="1695080"/>
            <a:ext cx="88292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Savitzky-Golay</a:t>
            </a:r>
            <a:r>
              <a:rPr lang="en-US" sz="2800" dirty="0"/>
              <a:t> Filter can be used to smooth noisy data to </a:t>
            </a:r>
          </a:p>
          <a:p>
            <a:r>
              <a:rPr lang="en-US" sz="2800" dirty="0"/>
              <a:t>   better visualize foot traffic</a:t>
            </a:r>
          </a:p>
        </p:txBody>
      </p:sp>
    </p:spTree>
    <p:extLst>
      <p:ext uri="{BB962C8B-B14F-4D97-AF65-F5344CB8AC3E}">
        <p14:creationId xmlns:p14="http://schemas.microsoft.com/office/powerpoint/2010/main" val="4003722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A4472-B2BD-7043-9397-FBB6E85CC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641" y="365125"/>
            <a:ext cx="10515600" cy="1325563"/>
          </a:xfrm>
        </p:spPr>
        <p:txBody>
          <a:bodyPr/>
          <a:lstStyle/>
          <a:p>
            <a:r>
              <a:rPr lang="en-US" b="1" dirty="0"/>
              <a:t>Goal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E7AA5D-F7A8-DC47-9CD2-02E496C29B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624" y="3100336"/>
            <a:ext cx="3360716" cy="23863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AD7A0A-9961-B449-85AC-938A9D6055A7}"/>
              </a:ext>
            </a:extLst>
          </p:cNvPr>
          <p:cNvSpPr txBox="1"/>
          <p:nvPr/>
        </p:nvSpPr>
        <p:spPr>
          <a:xfrm>
            <a:off x="605640" y="1381858"/>
            <a:ext cx="98327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Advise WTWY on the best use of street teams working in advance of the New York City 2019 Summer Gala.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3CB9F115-9800-2C4B-842F-6DCCB82333EA}"/>
              </a:ext>
            </a:extLst>
          </p:cNvPr>
          <p:cNvSpPr/>
          <p:nvPr/>
        </p:nvSpPr>
        <p:spPr>
          <a:xfrm>
            <a:off x="4721913" y="3481751"/>
            <a:ext cx="1578427" cy="1477329"/>
          </a:xfrm>
          <a:prstGeom prst="roundRect">
            <a:avLst/>
          </a:prstGeom>
          <a:solidFill>
            <a:srgbClr val="00206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/>
              <a:t>Busiest Stations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9D5C784-C5EE-F942-B337-4CE9101451BB}"/>
              </a:ext>
            </a:extLst>
          </p:cNvPr>
          <p:cNvSpPr/>
          <p:nvPr/>
        </p:nvSpPr>
        <p:spPr>
          <a:xfrm>
            <a:off x="6828795" y="3481751"/>
            <a:ext cx="1581912" cy="1477329"/>
          </a:xfrm>
          <a:prstGeom prst="roundRect">
            <a:avLst/>
          </a:prstGeom>
          <a:solidFill>
            <a:schemeClr val="accent2"/>
          </a:solidFill>
          <a:ln>
            <a:solidFill>
              <a:srgbClr val="00B05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dirty="0">
                <a:ln w="0"/>
                <a:solidFill>
                  <a:schemeClr val="bg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Best Days</a:t>
            </a:r>
            <a:endParaRPr lang="en-US" sz="3000" dirty="0">
              <a:solidFill>
                <a:schemeClr val="bg1"/>
              </a:solidFill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787355F-FFEB-C842-B309-2340E7CCDC7C}"/>
              </a:ext>
            </a:extLst>
          </p:cNvPr>
          <p:cNvSpPr/>
          <p:nvPr/>
        </p:nvSpPr>
        <p:spPr>
          <a:xfrm>
            <a:off x="4804052" y="5266946"/>
            <a:ext cx="3485407" cy="1365662"/>
          </a:xfrm>
          <a:prstGeom prst="round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accent2"/>
                </a:solidFill>
              </a:rPr>
              <a:t>Best days to go to the busiest station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C2096C50-D462-F347-9708-6920B1D691C1}"/>
              </a:ext>
            </a:extLst>
          </p:cNvPr>
          <p:cNvCxnSpPr>
            <a:cxnSpLocks/>
          </p:cNvCxnSpPr>
          <p:nvPr/>
        </p:nvCxnSpPr>
        <p:spPr>
          <a:xfrm flipH="1">
            <a:off x="5789702" y="3168679"/>
            <a:ext cx="313507" cy="45362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277FEB7-6EF0-684B-AF8E-2720E1DC4936}"/>
              </a:ext>
            </a:extLst>
          </p:cNvPr>
          <p:cNvCxnSpPr>
            <a:cxnSpLocks/>
          </p:cNvCxnSpPr>
          <p:nvPr/>
        </p:nvCxnSpPr>
        <p:spPr>
          <a:xfrm>
            <a:off x="7093613" y="3168678"/>
            <a:ext cx="313507" cy="45362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63F6E4E-68E9-0345-B2EA-ED4E5957F228}"/>
              </a:ext>
            </a:extLst>
          </p:cNvPr>
          <p:cNvCxnSpPr>
            <a:cxnSpLocks/>
          </p:cNvCxnSpPr>
          <p:nvPr/>
        </p:nvCxnSpPr>
        <p:spPr>
          <a:xfrm>
            <a:off x="5776047" y="4908317"/>
            <a:ext cx="313507" cy="45362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DA0305D-143B-314C-B4CF-782835D21096}"/>
              </a:ext>
            </a:extLst>
          </p:cNvPr>
          <p:cNvCxnSpPr>
            <a:cxnSpLocks/>
          </p:cNvCxnSpPr>
          <p:nvPr/>
        </p:nvCxnSpPr>
        <p:spPr>
          <a:xfrm flipH="1">
            <a:off x="7079958" y="4908316"/>
            <a:ext cx="313507" cy="45362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3437127-31F1-194F-BF67-507703AC3C67}"/>
              </a:ext>
            </a:extLst>
          </p:cNvPr>
          <p:cNvSpPr/>
          <p:nvPr/>
        </p:nvSpPr>
        <p:spPr>
          <a:xfrm>
            <a:off x="9069077" y="4452298"/>
            <a:ext cx="2909455" cy="1365663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/>
                </a:solidFill>
              </a:rPr>
              <a:t>Most effective use of teams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A8FDF32B-2FB2-F44B-A761-5E9D9217C6FD}"/>
              </a:ext>
            </a:extLst>
          </p:cNvPr>
          <p:cNvSpPr/>
          <p:nvPr/>
        </p:nvSpPr>
        <p:spPr>
          <a:xfrm>
            <a:off x="4804052" y="2629448"/>
            <a:ext cx="3606655" cy="598605"/>
          </a:xfrm>
          <a:prstGeom prst="roundRect">
            <a:avLst/>
          </a:prstGeom>
          <a:solidFill>
            <a:schemeClr val="bg1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tx1"/>
                </a:solidFill>
              </a:rPr>
              <a:t>Recommend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EE06A66-BBFC-E44F-8F37-767DBEC24269}"/>
              </a:ext>
            </a:extLst>
          </p:cNvPr>
          <p:cNvCxnSpPr>
            <a:cxnSpLocks/>
          </p:cNvCxnSpPr>
          <p:nvPr/>
        </p:nvCxnSpPr>
        <p:spPr>
          <a:xfrm flipV="1">
            <a:off x="8157844" y="5516327"/>
            <a:ext cx="1158830" cy="41722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600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C2A57-C7F0-5641-8F01-616868308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Motivation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E0BEB7E-3968-D244-B52D-093AECA20A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320" y="2814869"/>
            <a:ext cx="705591" cy="6934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1C2E9B-2435-5840-8B41-6D32CB616CD6}"/>
              </a:ext>
            </a:extLst>
          </p:cNvPr>
          <p:cNvSpPr txBox="1"/>
          <p:nvPr/>
        </p:nvSpPr>
        <p:spPr>
          <a:xfrm>
            <a:off x="180606" y="1704812"/>
            <a:ext cx="238001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>
                <a:solidFill>
                  <a:srgbClr val="C00000"/>
                </a:solidFill>
              </a:rPr>
              <a:t>More Signatures</a:t>
            </a:r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FF543B7A-25B6-A446-A736-3CDD5DE01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13" y="2814869"/>
            <a:ext cx="705591" cy="693464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88932317-2761-CC48-A987-9D230B7B6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319" y="3602007"/>
            <a:ext cx="705591" cy="693464"/>
          </a:xfrm>
          <a:prstGeom prst="rect">
            <a:avLst/>
          </a:prstGeom>
        </p:spPr>
      </p:pic>
      <p:pic>
        <p:nvPicPr>
          <p:cNvPr id="10" name="Content Placeholder 3">
            <a:extLst>
              <a:ext uri="{FF2B5EF4-FFF2-40B4-BE49-F238E27FC236}">
                <a16:creationId xmlns:a16="http://schemas.microsoft.com/office/drawing/2014/main" id="{092BE7D5-6A1E-3542-B207-FB09D1D899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13" y="3595244"/>
            <a:ext cx="705591" cy="693464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2D7BBC0-1C70-AB4C-AEFD-62FB9850B55E}"/>
              </a:ext>
            </a:extLst>
          </p:cNvPr>
          <p:cNvCxnSpPr>
            <a:cxnSpLocks/>
          </p:cNvCxnSpPr>
          <p:nvPr/>
        </p:nvCxnSpPr>
        <p:spPr>
          <a:xfrm>
            <a:off x="1632682" y="4467774"/>
            <a:ext cx="769477" cy="54855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1F653BEE-0814-6F4A-8043-ABC6E40365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1156" y="4735909"/>
            <a:ext cx="2559130" cy="170342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E243370-9760-614B-A440-BE002D33772F}"/>
              </a:ext>
            </a:extLst>
          </p:cNvPr>
          <p:cNvSpPr txBox="1"/>
          <p:nvPr/>
        </p:nvSpPr>
        <p:spPr>
          <a:xfrm>
            <a:off x="2535989" y="4097002"/>
            <a:ext cx="283503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More Attendees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ADFF87F9-97DD-6B43-A82C-C15723BA82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0080" y="2049021"/>
            <a:ext cx="2287185" cy="152240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F801046-5B85-A047-9D1B-F9E5A88D4661}"/>
              </a:ext>
            </a:extLst>
          </p:cNvPr>
          <p:cNvSpPr/>
          <p:nvPr/>
        </p:nvSpPr>
        <p:spPr>
          <a:xfrm>
            <a:off x="5240766" y="1472715"/>
            <a:ext cx="1710468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/>
              <a:t>More $$$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6FA07CD0-EBA9-4A47-A488-F96B9EFDFB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6075" y="4767862"/>
            <a:ext cx="1909869" cy="1909869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F38DF78-0F72-FE4D-AB8B-01CB00AE6CA7}"/>
              </a:ext>
            </a:extLst>
          </p:cNvPr>
          <p:cNvCxnSpPr>
            <a:cxnSpLocks/>
          </p:cNvCxnSpPr>
          <p:nvPr/>
        </p:nvCxnSpPr>
        <p:spPr>
          <a:xfrm>
            <a:off x="5822317" y="5587619"/>
            <a:ext cx="1128917" cy="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F660B18-972C-1946-87F8-DB2259056DF4}"/>
              </a:ext>
            </a:extLst>
          </p:cNvPr>
          <p:cNvCxnSpPr>
            <a:cxnSpLocks/>
          </p:cNvCxnSpPr>
          <p:nvPr/>
        </p:nvCxnSpPr>
        <p:spPr>
          <a:xfrm flipV="1">
            <a:off x="5196165" y="3705117"/>
            <a:ext cx="245646" cy="44928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C98F2CE6-E28A-8A41-ADB2-A994F8FEA262}"/>
              </a:ext>
            </a:extLst>
          </p:cNvPr>
          <p:cNvSpPr/>
          <p:nvPr/>
        </p:nvSpPr>
        <p:spPr>
          <a:xfrm>
            <a:off x="7669232" y="4374001"/>
            <a:ext cx="196361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000" dirty="0"/>
              <a:t>Publicity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683BDDD-C56C-9C41-9167-F72B84719734}"/>
              </a:ext>
            </a:extLst>
          </p:cNvPr>
          <p:cNvCxnSpPr>
            <a:cxnSpLocks/>
          </p:cNvCxnSpPr>
          <p:nvPr/>
        </p:nvCxnSpPr>
        <p:spPr>
          <a:xfrm flipV="1">
            <a:off x="7777937" y="2800936"/>
            <a:ext cx="782682" cy="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B05D753-8D4B-C448-B0E6-D258C063E4D1}"/>
              </a:ext>
            </a:extLst>
          </p:cNvPr>
          <p:cNvCxnSpPr>
            <a:cxnSpLocks/>
          </p:cNvCxnSpPr>
          <p:nvPr/>
        </p:nvCxnSpPr>
        <p:spPr>
          <a:xfrm flipV="1">
            <a:off x="9295944" y="3967644"/>
            <a:ext cx="379872" cy="50013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Picture 42">
            <a:extLst>
              <a:ext uri="{FF2B5EF4-FFF2-40B4-BE49-F238E27FC236}">
                <a16:creationId xmlns:a16="http://schemas.microsoft.com/office/drawing/2014/main" id="{B93919BC-BF7A-1D4C-8864-FB2389CF73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64230" y="2055835"/>
            <a:ext cx="2731530" cy="1818174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7C18A402-98F8-794E-912C-9198FB9DB0C5}"/>
              </a:ext>
            </a:extLst>
          </p:cNvPr>
          <p:cNvSpPr/>
          <p:nvPr/>
        </p:nvSpPr>
        <p:spPr>
          <a:xfrm>
            <a:off x="8446461" y="1408203"/>
            <a:ext cx="3567067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dirty="0">
                <a:solidFill>
                  <a:srgbClr val="C00000"/>
                </a:solidFill>
              </a:rPr>
              <a:t>More women in tech!</a:t>
            </a:r>
          </a:p>
        </p:txBody>
      </p:sp>
    </p:spTree>
    <p:extLst>
      <p:ext uri="{BB962C8B-B14F-4D97-AF65-F5344CB8AC3E}">
        <p14:creationId xmlns:p14="http://schemas.microsoft.com/office/powerpoint/2010/main" val="947178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D79EA-AC0C-5349-9196-91FB01A8E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Tools And Data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EA953-902B-4D48-8051-54F9003AE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047016" cy="1012578"/>
          </a:xfrm>
        </p:spPr>
        <p:txBody>
          <a:bodyPr/>
          <a:lstStyle/>
          <a:p>
            <a:r>
              <a:rPr lang="en-US" dirty="0"/>
              <a:t>Data from the MTA website organized by week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C76301-E19E-0040-924B-0B8C9BB68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5216" y="581919"/>
            <a:ext cx="2692459" cy="29553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FFE81A9-E925-1A40-90E7-F637958D416C}"/>
              </a:ext>
            </a:extLst>
          </p:cNvPr>
          <p:cNvSpPr txBox="1"/>
          <p:nvPr/>
        </p:nvSpPr>
        <p:spPr>
          <a:xfrm>
            <a:off x="6681488" y="3838404"/>
            <a:ext cx="512258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Utilized pandas library for cleaning, organization, and manipulation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Matplotlib and seaborn used for exploration and visualization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48CB4E-1EFA-384A-A9BD-F897AAAC8B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537313"/>
            <a:ext cx="5194300" cy="1028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CFFEE9-E3ED-ED41-9256-51A1D49B7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867104"/>
            <a:ext cx="3441700" cy="82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05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A392F-CD96-674B-B0DF-5B5122C0D1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5F6EF-C134-914F-BB2B-1726CD0B2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0529"/>
            <a:ext cx="5116009" cy="3439453"/>
          </a:xfrm>
        </p:spPr>
        <p:txBody>
          <a:bodyPr>
            <a:normAutofit/>
          </a:bodyPr>
          <a:lstStyle/>
          <a:p>
            <a:r>
              <a:rPr lang="en-US" dirty="0"/>
              <a:t>Analyzed MTA data from most recent year (2018) in May </a:t>
            </a:r>
          </a:p>
          <a:p>
            <a:r>
              <a:rPr lang="en-US" dirty="0"/>
              <a:t>Created weekday variable from date variable</a:t>
            </a:r>
          </a:p>
          <a:p>
            <a:r>
              <a:rPr lang="en-US" dirty="0"/>
              <a:t>Filtered out unrealistic data points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39DBAB-6A75-F343-B4A5-BFB6241A1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9883" y="1970529"/>
            <a:ext cx="5593917" cy="382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562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D4DBD-A076-0245-9076-F36AD5276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Day Of Week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D0CA5C-69AD-B84B-8A4B-43E208D5139D}"/>
              </a:ext>
            </a:extLst>
          </p:cNvPr>
          <p:cNvSpPr txBox="1"/>
          <p:nvPr/>
        </p:nvSpPr>
        <p:spPr>
          <a:xfrm>
            <a:off x="182555" y="5125454"/>
            <a:ext cx="60732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Weekday exceeds weekend activity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Activity peaks mid-week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E259F05F-94C5-C445-ABC1-129B74975F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12349" y="1306057"/>
            <a:ext cx="5686296" cy="379086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FF2558-725C-1042-BECB-CD8AAE2D6278}"/>
              </a:ext>
            </a:extLst>
          </p:cNvPr>
          <p:cNvSpPr txBox="1"/>
          <p:nvPr/>
        </p:nvSpPr>
        <p:spPr>
          <a:xfrm>
            <a:off x="6255794" y="5125454"/>
            <a:ext cx="52180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Wednesday &amp; Thursday are busiest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9339B57A-6BD0-5F46-949B-36D052F119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26002" y="1306057"/>
            <a:ext cx="5586347" cy="3724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94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DF561A-EFE3-B341-80C0-123FD2ED1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By Station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5202056-1599-714C-8979-2FE9E4684B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82926" y="1429431"/>
            <a:ext cx="7278925" cy="4852616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C9769D9-F068-B546-9F0C-402475B6423F}"/>
              </a:ext>
            </a:extLst>
          </p:cNvPr>
          <p:cNvSpPr txBox="1"/>
          <p:nvPr/>
        </p:nvSpPr>
        <p:spPr>
          <a:xfrm>
            <a:off x="470558" y="5314550"/>
            <a:ext cx="116308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Large gap between activity for busiest stations and typical station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Top 1% of stations have 44% of all traffic on most popular days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68BF228-C53B-3647-91E3-4A93D50752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6201" y="1151051"/>
            <a:ext cx="6245249" cy="416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712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970C4-E84B-BD42-BC16-CB09831DC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0CAAE-4D12-484C-9ADC-BADCC5C9F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05400" cy="1036328"/>
          </a:xfrm>
        </p:spPr>
        <p:txBody>
          <a:bodyPr/>
          <a:lstStyle/>
          <a:p>
            <a:r>
              <a:rPr lang="en-US" dirty="0"/>
              <a:t>Target Tuesday through Friday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B2048-6719-0D4F-8761-B5CEF58DA31B}"/>
              </a:ext>
            </a:extLst>
          </p:cNvPr>
          <p:cNvSpPr txBox="1"/>
          <p:nvPr/>
        </p:nvSpPr>
        <p:spPr>
          <a:xfrm>
            <a:off x="6946900" y="3276600"/>
            <a:ext cx="271351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Penn Station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Grand Central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Herald Square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23</a:t>
            </a:r>
            <a:r>
              <a:rPr lang="en-US" sz="2800" baseline="30000" dirty="0"/>
              <a:t>rd</a:t>
            </a:r>
            <a:r>
              <a:rPr lang="en-US" sz="2800" dirty="0"/>
              <a:t> Street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Times Square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Union Square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Fulton Street</a:t>
            </a:r>
          </a:p>
        </p:txBody>
      </p:sp>
      <p:sp>
        <p:nvSpPr>
          <p:cNvPr id="5" name="AutoShape 2" descr="Pasted image at 2019-01-11, 10:48 AM">
            <a:hlinkClick r:id="rId2"/>
            <a:extLst>
              <a:ext uri="{FF2B5EF4-FFF2-40B4-BE49-F238E27FC236}">
                <a16:creationId xmlns:a16="http://schemas.microsoft.com/office/drawing/2014/main" id="{0B698E5A-6A70-2E4D-8118-FD2C7371FB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Pasted image at 2019-01-11, 10:48 AM">
            <a:hlinkClick r:id="rId2"/>
            <a:extLst>
              <a:ext uri="{FF2B5EF4-FFF2-40B4-BE49-F238E27FC236}">
                <a16:creationId xmlns:a16="http://schemas.microsoft.com/office/drawing/2014/main" id="{2FDBB44B-A41C-8A48-AACE-9BD56C357B0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8B006D-3863-CC43-9F31-05B03BFFDF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90677"/>
            <a:ext cx="5034536" cy="222931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50C05C6-BE7C-5247-898B-B77D3935E8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219992"/>
            <a:ext cx="47117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9044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853B4-7083-7146-8988-21264E8F3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208842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Further Work</a:t>
            </a:r>
            <a:br>
              <a:rPr lang="en-US" b="1" dirty="0"/>
            </a:b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FC1D85-EADA-D044-AD41-C60D820CF0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4637"/>
          <a:stretch/>
        </p:blipFill>
        <p:spPr>
          <a:xfrm>
            <a:off x="853190" y="1850967"/>
            <a:ext cx="4258456" cy="107532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71B795-9684-8640-AF74-BE91512F4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68" y="3444874"/>
            <a:ext cx="5118100" cy="304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1820D8-DA61-F146-946C-195B13481980}"/>
              </a:ext>
            </a:extLst>
          </p:cNvPr>
          <p:cNvSpPr txBox="1"/>
          <p:nvPr/>
        </p:nvSpPr>
        <p:spPr>
          <a:xfrm>
            <a:off x="1272914" y="1296969"/>
            <a:ext cx="334405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Extend date range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6C89EB-4B36-4442-B5F8-D04EA41D71AA}"/>
              </a:ext>
            </a:extLst>
          </p:cNvPr>
          <p:cNvSpPr txBox="1"/>
          <p:nvPr/>
        </p:nvSpPr>
        <p:spPr>
          <a:xfrm>
            <a:off x="548182" y="3377712"/>
            <a:ext cx="51181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Disperse Across Neighborhoods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1A1E42-8C52-EA43-9FAC-5A9BB40C8C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2652" y="2177430"/>
            <a:ext cx="3477785" cy="260833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09CA8B-030D-2D49-A889-6AD8A0FD6215}"/>
              </a:ext>
            </a:extLst>
          </p:cNvPr>
          <p:cNvSpPr txBox="1"/>
          <p:nvPr/>
        </p:nvSpPr>
        <p:spPr>
          <a:xfrm>
            <a:off x="7152652" y="1491843"/>
            <a:ext cx="347778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Target Demographics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AF35D1-3857-614D-8E3A-4B22F4A1CD71}"/>
              </a:ext>
            </a:extLst>
          </p:cNvPr>
          <p:cNvSpPr txBox="1"/>
          <p:nvPr/>
        </p:nvSpPr>
        <p:spPr>
          <a:xfrm>
            <a:off x="6930209" y="4968874"/>
            <a:ext cx="39226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dirty="0"/>
              <a:t>Age - Gender – Income </a:t>
            </a:r>
          </a:p>
        </p:txBody>
      </p:sp>
    </p:spTree>
    <p:extLst>
      <p:ext uri="{BB962C8B-B14F-4D97-AF65-F5344CB8AC3E}">
        <p14:creationId xmlns:p14="http://schemas.microsoft.com/office/powerpoint/2010/main" val="419936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</TotalTime>
  <Words>207</Words>
  <Application>Microsoft Macintosh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WomenTechWomenYes  (WTWY) Summer Gala 2019</vt:lpstr>
      <vt:lpstr>Goal</vt:lpstr>
      <vt:lpstr>Motivation</vt:lpstr>
      <vt:lpstr> Tools And Data </vt:lpstr>
      <vt:lpstr>Data Cleaning</vt:lpstr>
      <vt:lpstr>By Day Of Week</vt:lpstr>
      <vt:lpstr>By Station</vt:lpstr>
      <vt:lpstr>Recommendations</vt:lpstr>
      <vt:lpstr>Further Work </vt:lpstr>
      <vt:lpstr>Appendix</vt:lpstr>
      <vt:lpstr>Appendix</vt:lpstr>
      <vt:lpstr>Appendix</vt:lpstr>
    </vt:vector>
  </TitlesOfParts>
  <Manager/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John Barry</dc:creator>
  <cp:keywords/>
  <dc:description/>
  <cp:lastModifiedBy>Stephen Ilhardt</cp:lastModifiedBy>
  <cp:revision>37</cp:revision>
  <dcterms:created xsi:type="dcterms:W3CDTF">2019-01-10T22:24:03Z</dcterms:created>
  <dcterms:modified xsi:type="dcterms:W3CDTF">2019-01-11T17:29:23Z</dcterms:modified>
  <cp:category/>
</cp:coreProperties>
</file>

<file path=docProps/thumbnail.jpeg>
</file>